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y="5143500" cx="9144000"/>
  <p:notesSz cx="6858000" cy="9144000"/>
  <p:embeddedFontLst>
    <p:embeddedFont>
      <p:font typeface="Roboto"/>
      <p:regular r:id="rId50"/>
      <p:bold r:id="rId51"/>
      <p:italic r:id="rId52"/>
      <p:boldItalic r:id="rId53"/>
    </p:embeddedFont>
    <p:embeddedFont>
      <p:font typeface="PT Sans Narrow"/>
      <p:regular r:id="rId54"/>
      <p:bold r:id="rId55"/>
    </p:embeddedFont>
    <p:embeddedFont>
      <p:font typeface="Lora"/>
      <p:regular r:id="rId56"/>
      <p:bold r:id="rId57"/>
      <p:italic r:id="rId58"/>
      <p:boldItalic r:id="rId59"/>
    </p:embeddedFont>
    <p:embeddedFont>
      <p:font typeface="Merriweather"/>
      <p:regular r:id="rId60"/>
      <p:bold r:id="rId61"/>
      <p:italic r:id="rId62"/>
      <p:boldItalic r:id="rId63"/>
    </p:embeddedFont>
    <p:embeddedFont>
      <p:font typeface="Open Sans"/>
      <p:regular r:id="rId64"/>
      <p:bold r:id="rId65"/>
      <p:italic r:id="rId66"/>
      <p:boldItalic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48D98FD-E87A-4CD0-8DFA-C019A5CD8D35}">
  <a:tblStyle styleId="{448D98FD-E87A-4CD0-8DFA-C019A5CD8D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Merriweather-italic.fntdata"/><Relationship Id="rId61" Type="http://schemas.openxmlformats.org/officeDocument/2006/relationships/font" Target="fonts/Merriweather-bold.fntdata"/><Relationship Id="rId20" Type="http://schemas.openxmlformats.org/officeDocument/2006/relationships/slide" Target="slides/slide14.xml"/><Relationship Id="rId64" Type="http://schemas.openxmlformats.org/officeDocument/2006/relationships/font" Target="fonts/OpenSans-regular.fntdata"/><Relationship Id="rId63" Type="http://schemas.openxmlformats.org/officeDocument/2006/relationships/font" Target="fonts/Merriweather-boldItalic.fntdata"/><Relationship Id="rId22" Type="http://schemas.openxmlformats.org/officeDocument/2006/relationships/slide" Target="slides/slide16.xml"/><Relationship Id="rId66" Type="http://schemas.openxmlformats.org/officeDocument/2006/relationships/font" Target="fonts/OpenSans-italic.fntdata"/><Relationship Id="rId21" Type="http://schemas.openxmlformats.org/officeDocument/2006/relationships/slide" Target="slides/slide15.xml"/><Relationship Id="rId65" Type="http://schemas.openxmlformats.org/officeDocument/2006/relationships/font" Target="fonts/OpenSans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7" Type="http://schemas.openxmlformats.org/officeDocument/2006/relationships/font" Target="fonts/OpenSans-boldItalic.fntdata"/><Relationship Id="rId60" Type="http://schemas.openxmlformats.org/officeDocument/2006/relationships/font" Target="fonts/Merriweather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bold.fntdata"/><Relationship Id="rId50" Type="http://schemas.openxmlformats.org/officeDocument/2006/relationships/font" Target="fonts/Roboto-regular.fntdata"/><Relationship Id="rId53" Type="http://schemas.openxmlformats.org/officeDocument/2006/relationships/font" Target="fonts/Roboto-boldItalic.fntdata"/><Relationship Id="rId52" Type="http://schemas.openxmlformats.org/officeDocument/2006/relationships/font" Target="fonts/Roboto-italic.fntdata"/><Relationship Id="rId11" Type="http://schemas.openxmlformats.org/officeDocument/2006/relationships/slide" Target="slides/slide5.xml"/><Relationship Id="rId55" Type="http://schemas.openxmlformats.org/officeDocument/2006/relationships/font" Target="fonts/PTSansNarrow-bold.fntdata"/><Relationship Id="rId10" Type="http://schemas.openxmlformats.org/officeDocument/2006/relationships/slide" Target="slides/slide4.xml"/><Relationship Id="rId54" Type="http://schemas.openxmlformats.org/officeDocument/2006/relationships/font" Target="fonts/PTSansNarrow-regular.fntdata"/><Relationship Id="rId13" Type="http://schemas.openxmlformats.org/officeDocument/2006/relationships/slide" Target="slides/slide7.xml"/><Relationship Id="rId57" Type="http://schemas.openxmlformats.org/officeDocument/2006/relationships/font" Target="fonts/Lora-bold.fntdata"/><Relationship Id="rId12" Type="http://schemas.openxmlformats.org/officeDocument/2006/relationships/slide" Target="slides/slide6.xml"/><Relationship Id="rId56" Type="http://schemas.openxmlformats.org/officeDocument/2006/relationships/font" Target="fonts/Lora-regular.fntdata"/><Relationship Id="rId15" Type="http://schemas.openxmlformats.org/officeDocument/2006/relationships/slide" Target="slides/slide9.xml"/><Relationship Id="rId59" Type="http://schemas.openxmlformats.org/officeDocument/2006/relationships/font" Target="fonts/Lora-boldItalic.fntdata"/><Relationship Id="rId14" Type="http://schemas.openxmlformats.org/officeDocument/2006/relationships/slide" Target="slides/slide8.xml"/><Relationship Id="rId58" Type="http://schemas.openxmlformats.org/officeDocument/2006/relationships/font" Target="fonts/Lora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2c6cc8b24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2c6cc8b24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d2c6cc8b24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d2c6cc8b24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2c6cc8b24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2c6cc8b24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2c6cc8b24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2c6cc8b24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2c6cc8b24_0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2c6cc8b24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2c6cc8b24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d2c6cc8b24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d2c6cc8b24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d2c6cc8b24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d2c6cc8b24_0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d2c6cc8b24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d2c6cc8b24_0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d2c6cc8b24_0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2c6cc8b24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2c6cc8b24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2c6cc8b24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2c6cc8b24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2c6cc8b24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2c6cc8b2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2c6cc8b24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2c6cc8b24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2c6cc8b24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2c6cc8b24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2c6cc8b24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d2c6cc8b24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2c6cc8b24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d2c6cc8b24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2c6cc8b24_0_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d2c6cc8b24_0_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d2c6cc8b2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d2c6cc8b2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d2c6cc8b24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d2c6cc8b24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d2c6cc8b24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d2c6cc8b24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2c6cc8b24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2c6cc8b24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2c6cc8b24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2c6cc8b24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d2c6cc8b24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d2c6cc8b24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2c6cc8b24_0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d2c6cc8b24_0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d2c6cc8b24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d2c6cc8b2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2c6cc8b24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d2c6cc8b24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d2c6cc8b24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d2c6cc8b24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d2c6cc8b24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d2c6cc8b24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d2c6cc8b24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d2c6cc8b2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d2c6cc8b24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d2c6cc8b2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d2c6cc8b24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d2c6cc8b24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d2c6cc8b24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d2c6cc8b24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2c6cc8b24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2c6cc8b24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d2c6cc8b24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d2c6cc8b24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d2c6cc8b24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d2c6cc8b24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d2c6cc8b24_0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d2c6cc8b24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d2c6cc8b24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d2c6cc8b24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2c6cc8b24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2c6cc8b24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2c6cc8b24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2c6cc8b24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2c6cc8b24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2c6cc8b24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2c6cc8b24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2c6cc8b24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2c6cc8b24_0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2c6cc8b24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github.com/BhagyaRana/SUDOKU-SOLVER" TargetMode="External"/><Relationship Id="rId4" Type="http://schemas.openxmlformats.org/officeDocument/2006/relationships/image" Target="../media/image26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9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github.com/BhagyaRana/SUDOKU-SOLVER" TargetMode="External"/><Relationship Id="rId4" Type="http://schemas.openxmlformats.org/officeDocument/2006/relationships/hyperlink" Target="https://github.com/BhagyaRana/SUDOKU-SOLVER/graphs/contributors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drive.google.com/file/d/1gq6Q17CSpnanEGJkNpfOxDo5mKzV7Erk/view" TargetMode="External"/><Relationship Id="rId4" Type="http://schemas.openxmlformats.org/officeDocument/2006/relationships/image" Target="../media/image23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3650" y="139011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SUDOKU SOLVER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571749"/>
            <a:ext cx="4905000" cy="13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52">
                <a:latin typeface="Lora"/>
                <a:ea typeface="Lora"/>
                <a:cs typeface="Lora"/>
                <a:sym typeface="Lora"/>
              </a:rPr>
              <a:t>U19CS011</a:t>
            </a:r>
            <a:r>
              <a:rPr lang="en" sz="5652">
                <a:latin typeface="Lora"/>
                <a:ea typeface="Lora"/>
                <a:cs typeface="Lora"/>
                <a:sym typeface="Lora"/>
              </a:rPr>
              <a:t> RAJ JIKADRA</a:t>
            </a:r>
            <a:endParaRPr sz="5652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52">
                <a:latin typeface="Lora"/>
                <a:ea typeface="Lora"/>
                <a:cs typeface="Lora"/>
                <a:sym typeface="Lora"/>
              </a:rPr>
              <a:t>U19CS012</a:t>
            </a:r>
            <a:r>
              <a:rPr lang="en" sz="5652">
                <a:latin typeface="Lora"/>
                <a:ea typeface="Lora"/>
                <a:cs typeface="Lora"/>
                <a:sym typeface="Lora"/>
              </a:rPr>
              <a:t> BHAGYA RANA</a:t>
            </a:r>
            <a:endParaRPr sz="5652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52">
                <a:latin typeface="Lora"/>
                <a:ea typeface="Lora"/>
                <a:cs typeface="Lora"/>
                <a:sym typeface="Lora"/>
              </a:rPr>
              <a:t>U19CS049</a:t>
            </a:r>
            <a:r>
              <a:rPr lang="en" sz="5652">
                <a:latin typeface="Lora"/>
                <a:ea typeface="Lora"/>
                <a:cs typeface="Lora"/>
                <a:sym typeface="Lora"/>
              </a:rPr>
              <a:t> DEV JARIWALA</a:t>
            </a:r>
            <a:endParaRPr sz="5652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52">
                <a:latin typeface="Lora"/>
                <a:ea typeface="Lora"/>
                <a:cs typeface="Lora"/>
                <a:sym typeface="Lora"/>
              </a:rPr>
              <a:t>U19CS080</a:t>
            </a:r>
            <a:r>
              <a:rPr lang="en" sz="5652">
                <a:latin typeface="Lora"/>
                <a:ea typeface="Lora"/>
                <a:cs typeface="Lora"/>
                <a:sym typeface="Lora"/>
              </a:rPr>
              <a:t> MUKTESHARYAN UPPALA</a:t>
            </a:r>
            <a:endParaRPr sz="5652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SUDOKU ALWAYS SOLVABLE?</a:t>
            </a:r>
            <a:endParaRPr/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311700" y="1266325"/>
            <a:ext cx="55251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 is : </a:t>
            </a:r>
            <a:r>
              <a:rPr b="1" lang="en"/>
              <a:t>YES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Unless it doesn’t Violates the </a:t>
            </a:r>
            <a:r>
              <a:rPr lang="en" u="sng"/>
              <a:t>3 Standard Rules of Sudoku</a:t>
            </a:r>
            <a:r>
              <a:rPr lang="en"/>
              <a:t> [Row,Column,Grid]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Any Sudoku can have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Unique Solution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Multiple Solution [Where we need to Guess]</a:t>
            </a:r>
            <a:endParaRPr/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3975" y="1737925"/>
            <a:ext cx="2655950" cy="263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HINTS NEEDED TO SOLVE SUDOKU?</a:t>
            </a:r>
            <a:endParaRPr/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311700" y="1266325"/>
            <a:ext cx="4992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26 types of </a:t>
            </a:r>
            <a:r>
              <a:rPr b="1" lang="en"/>
              <a:t>symmetry</a:t>
            </a:r>
            <a:r>
              <a:rPr lang="en"/>
              <a:t>, but they can only be found in about </a:t>
            </a:r>
            <a:r>
              <a:rPr b="1" lang="en"/>
              <a:t>0.005%</a:t>
            </a:r>
            <a:r>
              <a:rPr lang="en"/>
              <a:t> of all filled grids.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 puzzle with a unique solution must have at least </a:t>
            </a:r>
            <a:r>
              <a:rPr b="1" lang="en"/>
              <a:t>17 clues</a:t>
            </a:r>
            <a:r>
              <a:rPr lang="en"/>
              <a:t>, and there is a solvable puzzle with </a:t>
            </a:r>
            <a:r>
              <a:rPr lang="en" u="sng"/>
              <a:t>at most 21 clues for every solved grid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7407" y="1266325"/>
            <a:ext cx="3293694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METHODS OF SOLVING SUDOKU?</a:t>
            </a:r>
            <a:endParaRPr/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Sudoku puzzles are </a:t>
            </a:r>
            <a:r>
              <a:rPr b="1" lang="en"/>
              <a:t>NP-complete</a:t>
            </a:r>
            <a:r>
              <a:rPr lang="en"/>
              <a:t> problems and as such, their solution can be found by performing an </a:t>
            </a:r>
            <a:r>
              <a:rPr b="1" lang="en"/>
              <a:t>exhaustive search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Pen and Paper Algorithm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Brute Force Search/BackTracking/Depth For Search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Crook’s Algorithm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 AND PAPER ALGORITHM</a:t>
            </a:r>
            <a:endParaRPr/>
          </a:p>
        </p:txBody>
      </p:sp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311700" y="1266325"/>
            <a:ext cx="41241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Both"/>
            </a:pPr>
            <a:r>
              <a:rPr b="1" lang="en"/>
              <a:t>Unique missing candidate</a:t>
            </a:r>
            <a:r>
              <a:rPr lang="en"/>
              <a:t> 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Check if a Row/Column/Grid has only 1 Number Left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4350" y="1152425"/>
            <a:ext cx="3646759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 AND PAPER ALGORITHM</a:t>
            </a:r>
            <a:endParaRPr/>
          </a:p>
        </p:txBody>
      </p:sp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311700" y="1266325"/>
            <a:ext cx="42603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(2) Naked Single</a:t>
            </a:r>
            <a:endParaRPr b="1"/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Find a square that takes a single value, considering squares in the same row, column and box.</a:t>
            </a:r>
            <a:endParaRPr/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8500" y="973325"/>
            <a:ext cx="3485074" cy="3686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 AND PAPER ALGORITHM</a:t>
            </a:r>
            <a:endParaRPr/>
          </a:p>
        </p:txBody>
      </p:sp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311700" y="1266325"/>
            <a:ext cx="42603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(3) Hidden Single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7375" y="1776975"/>
            <a:ext cx="6223651" cy="311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FAKE OR NOT FAKE - QUESTION</a:t>
            </a:r>
            <a:endParaRPr/>
          </a:p>
        </p:txBody>
      </p:sp>
      <p:sp>
        <p:nvSpPr>
          <p:cNvPr id="173" name="Google Shape;173;p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“T</a:t>
            </a:r>
            <a:r>
              <a:rPr i="1" lang="en"/>
              <a:t>he difficulty of a sudoku puzzle is related to the number of clues it has”</a:t>
            </a:r>
            <a:endParaRPr i="1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/>
              <a:t>Greater the Number of Clues, Lesser the Difficulty !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FAKE OR NOT FAKE?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3400" y="2571750"/>
            <a:ext cx="2188250" cy="218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FAKE OR NOT FAKE ANSWER</a:t>
            </a:r>
            <a:endParaRPr/>
          </a:p>
        </p:txBody>
      </p:sp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 is </a:t>
            </a:r>
            <a:r>
              <a:rPr b="1" lang="en"/>
              <a:t>Fake</a:t>
            </a:r>
            <a:r>
              <a:rPr lang="en"/>
              <a:t>! </a:t>
            </a:r>
            <a:r>
              <a:rPr lang="en"/>
              <a:t>What</a:t>
            </a:r>
            <a:r>
              <a:rPr lang="en"/>
              <a:t>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level of difficulty is defined by the </a:t>
            </a:r>
            <a:r>
              <a:rPr b="1" lang="en"/>
              <a:t>number of steps required to solve it</a:t>
            </a:r>
            <a:r>
              <a:rPr lang="en"/>
              <a:t>, as well as the </a:t>
            </a:r>
            <a:r>
              <a:rPr b="1" lang="en"/>
              <a:t>complexity of the techniques</a:t>
            </a:r>
            <a:r>
              <a:rPr lang="en"/>
              <a:t> needed for a person/an algorithm to solve the puzzle.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 bottleneck is a situation in which there is only a single move which will make it possible to continue solving. Thus, </a:t>
            </a:r>
            <a:r>
              <a:rPr b="1" lang="en"/>
              <a:t>the more bottlenecks in a puzzle, the harder it becomes</a:t>
            </a:r>
            <a:r>
              <a:rPr lang="en"/>
              <a:t>, even if the required solving techniques are easy, as many squares have to be visited in order to find that specific move.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FAKE OR NOT FAKE ANSWER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650" y="1336100"/>
            <a:ext cx="6428849" cy="337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OUR PROJECT</a:t>
            </a:r>
            <a:endParaRPr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Sudoku Generation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Level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Medium Level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Hard Level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 Level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Sudoku with required number of missing squares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SUDOKU SOLVER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54600"/>
            <a:ext cx="8022458" cy="7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571750"/>
            <a:ext cx="7182551" cy="190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OUR PROJECT</a:t>
            </a:r>
            <a:endParaRPr/>
          </a:p>
        </p:txBody>
      </p:sp>
      <p:sp>
        <p:nvSpPr>
          <p:cNvPr id="199" name="Google Shape;199;p3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Sudoku Solving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Solving by </a:t>
            </a:r>
            <a:r>
              <a:rPr b="1" lang="en"/>
              <a:t>Backtracking</a:t>
            </a:r>
            <a:r>
              <a:rPr lang="en"/>
              <a:t> Algorithm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Solving by </a:t>
            </a:r>
            <a:r>
              <a:rPr b="1" lang="en"/>
              <a:t>Crook’s</a:t>
            </a:r>
            <a:r>
              <a:rPr lang="en"/>
              <a:t> Algorithm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Time taken</a:t>
            </a:r>
            <a:r>
              <a:rPr lang="en"/>
              <a:t> for solving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Backtracking checks </a:t>
            </a:r>
            <a:r>
              <a:rPr b="1" lang="en"/>
              <a:t>every possible outcome</a:t>
            </a:r>
            <a:r>
              <a:rPr lang="en"/>
              <a:t> that can occur on the board and is terminated when correct output occurs in one of these outcomes.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Backtracking is Also known as “</a:t>
            </a:r>
            <a:r>
              <a:rPr b="1" lang="en"/>
              <a:t>Complete Brute Force Search</a:t>
            </a:r>
            <a:r>
              <a:rPr lang="en"/>
              <a:t>” OR “</a:t>
            </a:r>
            <a:r>
              <a:rPr b="1" lang="en"/>
              <a:t>Depth For Search Traversal</a:t>
            </a:r>
            <a:r>
              <a:rPr lang="en"/>
              <a:t> Approach in Grid”</a:t>
            </a:r>
            <a:endParaRPr/>
          </a:p>
        </p:txBody>
      </p:sp>
      <p:sp>
        <p:nvSpPr>
          <p:cNvPr id="205" name="Google Shape;205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BACKTRACKING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BACKTRACKING ALGORITHM</a:t>
            </a:r>
            <a:endParaRPr/>
          </a:p>
        </p:txBody>
      </p:sp>
      <p:sp>
        <p:nvSpPr>
          <p:cNvPr id="211" name="Google Shape;211;p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simple terms, we first </a:t>
            </a:r>
            <a:r>
              <a:rPr b="1" lang="en"/>
              <a:t>start</a:t>
            </a:r>
            <a:r>
              <a:rPr lang="en"/>
              <a:t> with the </a:t>
            </a:r>
            <a:r>
              <a:rPr b="1" lang="en"/>
              <a:t>first empty space</a:t>
            </a:r>
            <a:r>
              <a:rPr lang="en"/>
              <a:t> on the sudoku board. We add the </a:t>
            </a:r>
            <a:r>
              <a:rPr b="1" lang="en"/>
              <a:t>first element</a:t>
            </a:r>
            <a:r>
              <a:rPr lang="en"/>
              <a:t> that can come in that space, let’s say </a:t>
            </a:r>
            <a:r>
              <a:rPr b="1" lang="en"/>
              <a:t>1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Next, we move on to the</a:t>
            </a:r>
            <a:r>
              <a:rPr b="1" lang="en"/>
              <a:t> second empty space,</a:t>
            </a:r>
            <a:r>
              <a:rPr lang="en"/>
              <a:t> and add the first element, </a:t>
            </a:r>
            <a:r>
              <a:rPr b="1" lang="en"/>
              <a:t>1</a:t>
            </a:r>
            <a:r>
              <a:rPr lang="en"/>
              <a:t>, to it.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If this is valid, it will go to </a:t>
            </a:r>
            <a:r>
              <a:rPr b="1" lang="en"/>
              <a:t>next space,</a:t>
            </a:r>
            <a:r>
              <a:rPr lang="en"/>
              <a:t> or else the element will become </a:t>
            </a:r>
            <a:r>
              <a:rPr b="1" lang="en"/>
              <a:t>2</a:t>
            </a:r>
            <a:r>
              <a:rPr lang="en"/>
              <a:t>. This </a:t>
            </a:r>
            <a:r>
              <a:rPr b="1" lang="en"/>
              <a:t>repeats for every element</a:t>
            </a:r>
            <a:r>
              <a:rPr lang="en"/>
              <a:t> that can be placed in that space.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This process is repeated for </a:t>
            </a:r>
            <a:r>
              <a:rPr b="1" lang="en"/>
              <a:t>every empty space</a:t>
            </a:r>
            <a:r>
              <a:rPr lang="en"/>
              <a:t> and if the sudoku is not solved, it goes to the </a:t>
            </a:r>
            <a:r>
              <a:rPr i="1" lang="en"/>
              <a:t>first empty space and places next possible element</a:t>
            </a:r>
            <a:r>
              <a:rPr lang="en"/>
              <a:t>, that is, 2, in our case.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This whole process is repeated until the sudoku is solved.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BACKTRACKING ALGORITHM</a:t>
            </a:r>
            <a:endParaRPr/>
          </a:p>
        </p:txBody>
      </p:sp>
      <p:pic>
        <p:nvPicPr>
          <p:cNvPr id="217" name="Google Shape;21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4238" y="1152425"/>
            <a:ext cx="5655525" cy="371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BACKTRACKING - 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time complexity for solving the sudoku is </a:t>
            </a:r>
            <a:r>
              <a:rPr b="1" lang="en"/>
              <a:t>O(n</a:t>
            </a:r>
            <a:r>
              <a:rPr b="1" baseline="30000" lang="en"/>
              <a:t>m</a:t>
            </a:r>
            <a:r>
              <a:rPr b="1" lang="en"/>
              <a:t>)</a:t>
            </a:r>
            <a:r>
              <a:rPr lang="en"/>
              <a:t>, where </a:t>
            </a:r>
            <a:r>
              <a:rPr lang="en" u="sng"/>
              <a:t>m = n x n</a:t>
            </a:r>
            <a:r>
              <a:rPr lang="en"/>
              <a:t>, </a:t>
            </a:r>
            <a:r>
              <a:rPr lang="en"/>
              <a:t>where</a:t>
            </a:r>
            <a:r>
              <a:rPr lang="en"/>
              <a:t> n is the number of squares in one side of the sudoku square. In classical sudoku, n = 9. Thus, time complexity for classical sudoku is </a:t>
            </a:r>
            <a:r>
              <a:rPr b="1" lang="en"/>
              <a:t>O(9</a:t>
            </a:r>
            <a:r>
              <a:rPr b="1" baseline="30000" lang="en"/>
              <a:t>81</a:t>
            </a:r>
            <a:r>
              <a:rPr b="1" lang="en"/>
              <a:t>)</a:t>
            </a:r>
            <a:r>
              <a:rPr lang="en"/>
              <a:t>.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recurrence relation for backtracking algorithm for classical sudoku can be written as 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FFF2CC"/>
                </a:highlight>
              </a:rPr>
              <a:t>T(m) = 9*T(m-1) + O(1)</a:t>
            </a:r>
            <a:endParaRPr b="1">
              <a:highlight>
                <a:srgbClr val="FFF2CC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This is because, we have to check 9 values in a particular empty space.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BACKTRACKING - ANALYSIS</a:t>
            </a:r>
            <a:endParaRPr/>
          </a:p>
        </p:txBody>
      </p:sp>
      <p:sp>
        <p:nvSpPr>
          <p:cNvPr id="229" name="Google Shape;229;p3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02701"/>
            <a:ext cx="8368225" cy="267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BACKTRACKING - ANALYSIS</a:t>
            </a:r>
            <a:endParaRPr/>
          </a:p>
        </p:txBody>
      </p:sp>
      <p:sp>
        <p:nvSpPr>
          <p:cNvPr id="236" name="Google Shape;236;p3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recurrence</a:t>
            </a:r>
            <a:r>
              <a:rPr lang="en"/>
              <a:t> relation can be solved using </a:t>
            </a:r>
            <a:r>
              <a:rPr b="1" lang="en"/>
              <a:t>recursion</a:t>
            </a:r>
            <a:r>
              <a:rPr b="1" lang="en"/>
              <a:t> tree</a:t>
            </a:r>
            <a:r>
              <a:rPr lang="en"/>
              <a:t> method.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can say that at each level of the tree time taken would be </a:t>
            </a:r>
            <a:r>
              <a:rPr b="1" lang="en"/>
              <a:t>n</a:t>
            </a:r>
            <a:r>
              <a:rPr b="1" baseline="30000" lang="en"/>
              <a:t>k-1</a:t>
            </a:r>
            <a:r>
              <a:rPr b="1" lang="en"/>
              <a:t>c</a:t>
            </a:r>
            <a:r>
              <a:rPr lang="en"/>
              <a:t> , where </a:t>
            </a:r>
            <a:r>
              <a:rPr b="1" lang="en"/>
              <a:t>k </a:t>
            </a:r>
            <a:r>
              <a:rPr lang="en"/>
              <a:t>is the </a:t>
            </a:r>
            <a:r>
              <a:rPr i="1" lang="en"/>
              <a:t>current height of the tree</a:t>
            </a:r>
            <a:r>
              <a:rPr lang="en"/>
              <a:t> and </a:t>
            </a:r>
            <a:r>
              <a:rPr b="1" lang="en"/>
              <a:t>n</a:t>
            </a:r>
            <a:r>
              <a:rPr lang="en"/>
              <a:t> is the </a:t>
            </a:r>
            <a:r>
              <a:rPr i="1" lang="en"/>
              <a:t>number of square on one side of the </a:t>
            </a:r>
            <a:r>
              <a:rPr i="1" lang="en"/>
              <a:t>sudoku</a:t>
            </a:r>
            <a:r>
              <a:rPr i="1" lang="en"/>
              <a:t> board</a:t>
            </a:r>
            <a:r>
              <a:rPr lang="en"/>
              <a:t>. This would mean the time complexity would be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1 + n</a:t>
            </a:r>
            <a:r>
              <a:rPr baseline="30000" lang="en" sz="1500"/>
              <a:t>1</a:t>
            </a:r>
            <a:r>
              <a:rPr lang="en" sz="1500"/>
              <a:t> + n</a:t>
            </a:r>
            <a:r>
              <a:rPr baseline="30000" lang="en" sz="1500"/>
              <a:t>2</a:t>
            </a:r>
            <a:r>
              <a:rPr lang="en" sz="1500"/>
              <a:t> + … + n</a:t>
            </a:r>
            <a:r>
              <a:rPr baseline="30000" lang="en" sz="1500"/>
              <a:t>k-1</a:t>
            </a:r>
            <a:r>
              <a:rPr lang="en" sz="1500"/>
              <a:t> = </a:t>
            </a:r>
            <a:r>
              <a:rPr lang="en" sz="1500"/>
              <a:t>1*(n</a:t>
            </a:r>
            <a:r>
              <a:rPr baseline="30000" lang="en" sz="1500"/>
              <a:t>k-1</a:t>
            </a:r>
            <a:r>
              <a:rPr lang="en" sz="1500"/>
              <a:t> -1)/n-1 = (1/(n-1))*n</a:t>
            </a:r>
            <a:r>
              <a:rPr baseline="30000" lang="en" sz="1500"/>
              <a:t>k</a:t>
            </a:r>
            <a:r>
              <a:rPr lang="en" sz="1500"/>
              <a:t>/n - (1/(n-1)) = (1/n*(n-1))*n</a:t>
            </a:r>
            <a:r>
              <a:rPr baseline="30000" lang="en" sz="1500"/>
              <a:t>k</a:t>
            </a:r>
            <a:r>
              <a:rPr lang="en" sz="1500"/>
              <a:t> - 1/(n-1) = </a:t>
            </a:r>
            <a:r>
              <a:rPr b="1" lang="en" sz="1500"/>
              <a:t>O(n</a:t>
            </a:r>
            <a:r>
              <a:rPr b="1" baseline="30000" lang="en" sz="1500"/>
              <a:t>k</a:t>
            </a:r>
            <a:r>
              <a:rPr b="1" lang="en" sz="1500"/>
              <a:t>)</a:t>
            </a:r>
            <a:endParaRPr b="1" sz="15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Thus, the time complexity of solving a sudoku through backtracking would be </a:t>
            </a:r>
            <a:r>
              <a:rPr b="1" lang="en"/>
              <a:t>O(n</a:t>
            </a:r>
            <a:r>
              <a:rPr b="1" baseline="30000" lang="en"/>
              <a:t>k</a:t>
            </a:r>
            <a:r>
              <a:rPr b="1" lang="en"/>
              <a:t>)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CROOKS ALGORITHM</a:t>
            </a:r>
            <a:endParaRPr/>
          </a:p>
        </p:txBody>
      </p:sp>
      <p:sp>
        <p:nvSpPr>
          <p:cNvPr id="242" name="Google Shape;242;p3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Crooks algorithm</a:t>
            </a:r>
            <a:r>
              <a:rPr lang="en"/>
              <a:t>, which is an </a:t>
            </a:r>
            <a:r>
              <a:rPr i="1" lang="en"/>
              <a:t>imitation of pencil and paper algorithm</a:t>
            </a:r>
            <a:r>
              <a:rPr lang="en"/>
              <a:t>, is a simple algorithm which we use to solve the sudoku on our own.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This </a:t>
            </a:r>
            <a:r>
              <a:rPr lang="en" u="sng"/>
              <a:t>algorithm sounds simple</a:t>
            </a:r>
            <a:r>
              <a:rPr lang="en"/>
              <a:t>, but it has </a:t>
            </a:r>
            <a:r>
              <a:rPr lang="en"/>
              <a:t>its</a:t>
            </a:r>
            <a:r>
              <a:rPr lang="en"/>
              <a:t> </a:t>
            </a:r>
            <a:r>
              <a:rPr b="1" lang="en"/>
              <a:t>limitations</a:t>
            </a:r>
            <a:r>
              <a:rPr lang="en"/>
              <a:t>. Sometimes, we get </a:t>
            </a:r>
            <a:r>
              <a:rPr b="1" lang="en"/>
              <a:t>incomplete answer to the sudoku</a:t>
            </a:r>
            <a:r>
              <a:rPr lang="en"/>
              <a:t> because of multiple values that can occur on a </a:t>
            </a:r>
            <a:r>
              <a:rPr b="1" lang="en"/>
              <a:t>particular empty space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CROOKS ALGORITHM</a:t>
            </a:r>
            <a:endParaRPr/>
          </a:p>
        </p:txBody>
      </p:sp>
      <p:sp>
        <p:nvSpPr>
          <p:cNvPr id="248" name="Google Shape;248;p4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(1) Find all </a:t>
            </a:r>
            <a:r>
              <a:rPr b="1" lang="en"/>
              <a:t>forced numbers</a:t>
            </a:r>
            <a:r>
              <a:rPr lang="en"/>
              <a:t> in the puzzle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(2) Mark up the puzzle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(3) Search </a:t>
            </a:r>
            <a:r>
              <a:rPr b="1" lang="en"/>
              <a:t>iteratively for preemptive sets</a:t>
            </a:r>
            <a:r>
              <a:rPr lang="en"/>
              <a:t> in all rows, columns, and boxes—taking appropriate </a:t>
            </a:r>
            <a:r>
              <a:rPr i="1" lang="en"/>
              <a:t>crossout action</a:t>
            </a:r>
            <a:r>
              <a:rPr lang="en"/>
              <a:t> as each new preemptive set is discovered—until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(4) either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(a) </a:t>
            </a:r>
            <a:r>
              <a:rPr b="1" lang="en"/>
              <a:t>a solution is found</a:t>
            </a:r>
            <a:r>
              <a:rPr lang="en"/>
              <a:t>; 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(b) a </a:t>
            </a:r>
            <a:r>
              <a:rPr b="1" lang="en"/>
              <a:t>random choice</a:t>
            </a:r>
            <a:r>
              <a:rPr lang="en"/>
              <a:t> must be made for </a:t>
            </a:r>
            <a:r>
              <a:rPr lang="en" u="sng"/>
              <a:t>continuation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(5) If 4(a), then </a:t>
            </a:r>
            <a:r>
              <a:rPr b="1" lang="en"/>
              <a:t>end</a:t>
            </a:r>
            <a:r>
              <a:rPr lang="en"/>
              <a:t>; if 4(b), then go to step 3.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1"/>
          <p:cNvSpPr txBox="1"/>
          <p:nvPr>
            <p:ph type="title"/>
          </p:nvPr>
        </p:nvSpPr>
        <p:spPr>
          <a:xfrm>
            <a:off x="311700" y="2541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254" name="Google Shape;254;p4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103150"/>
            <a:ext cx="3629025" cy="362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/>
          <p:nvPr/>
        </p:nvSpPr>
        <p:spPr>
          <a:xfrm>
            <a:off x="4159000" y="2581800"/>
            <a:ext cx="723300" cy="707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7" name="Google Shape;25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0225" y="1055501"/>
            <a:ext cx="3769925" cy="376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SUDOKU?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Sudoku is a logic-based, combinatorial number placement puzzle game where the objective is to fill a square grid of size ’n’ with numbers between 1 to ’n’.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numbers must be placed so that 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</a:t>
            </a:r>
            <a:r>
              <a:rPr b="1" lang="en"/>
              <a:t>column</a:t>
            </a:r>
            <a:r>
              <a:rPr lang="en"/>
              <a:t>,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</a:t>
            </a:r>
            <a:r>
              <a:rPr b="1" lang="en"/>
              <a:t>row</a:t>
            </a:r>
            <a:r>
              <a:rPr lang="en"/>
              <a:t>, and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of the </a:t>
            </a:r>
            <a:r>
              <a:rPr b="1" lang="en"/>
              <a:t>sub-grids</a:t>
            </a:r>
            <a:r>
              <a:rPr lang="en"/>
              <a:t> (if any) contains all of the numbers from </a:t>
            </a:r>
            <a:r>
              <a:rPr b="1" lang="en"/>
              <a:t>1 to ‘n’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 CODE [CROOKS ALGORITHM]</a:t>
            </a:r>
            <a:endParaRPr/>
          </a:p>
        </p:txBody>
      </p:sp>
      <p:sp>
        <p:nvSpPr>
          <p:cNvPr id="263" name="Google Shape;263;p4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23529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2929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1 -&gt; MARKUP</a:t>
            </a:r>
            <a:endParaRPr sz="1650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3529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2929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2 - &gt; FIND SINGLETON</a:t>
            </a:r>
            <a:endParaRPr sz="1650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3529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2929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3 -&gt; FIND PRE-EMPTIVE SET</a:t>
            </a:r>
            <a:endParaRPr sz="1650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3529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2929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4 -&gt; ELIMINATE POSSIBLE NUMBERS OUTSIDE </a:t>
            </a:r>
            <a:endParaRPr sz="1650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3529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2929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PRE-EMPTIVE SET</a:t>
            </a:r>
            <a:endParaRPr sz="1650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sp>
        <p:nvSpPr>
          <p:cNvPr id="269" name="Google Shape;269;p43"/>
          <p:cNvSpPr txBox="1"/>
          <p:nvPr>
            <p:ph idx="1" type="body"/>
          </p:nvPr>
        </p:nvSpPr>
        <p:spPr>
          <a:xfrm>
            <a:off x="311700" y="1266325"/>
            <a:ext cx="36867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https://github.com/BhagyaRana/SUDOKU-SOLVER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0" name="Google Shape;27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4475" y="624163"/>
            <a:ext cx="3895150" cy="389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  <p:sp>
        <p:nvSpPr>
          <p:cNvPr id="276" name="Google Shape;276;p4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According to the data, </a:t>
            </a:r>
            <a:r>
              <a:rPr b="1" lang="en"/>
              <a:t>crooks algorithm</a:t>
            </a:r>
            <a:r>
              <a:rPr lang="en"/>
              <a:t> is much </a:t>
            </a:r>
            <a:r>
              <a:rPr b="1" lang="en"/>
              <a:t>faster</a:t>
            </a:r>
            <a:r>
              <a:rPr lang="en"/>
              <a:t> than backtracking algorithm as it </a:t>
            </a:r>
            <a:r>
              <a:rPr lang="en" u="sng"/>
              <a:t>eliminates the impossible outcomes</a:t>
            </a:r>
            <a:r>
              <a:rPr lang="en"/>
              <a:t> and then solves the algorithm, as compared to backtracking which generates all possible </a:t>
            </a:r>
            <a:r>
              <a:rPr lang="en"/>
              <a:t>sudoku</a:t>
            </a:r>
            <a:r>
              <a:rPr lang="en"/>
              <a:t> matrices which takes more time.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On the other hand, complete version of Crooks algorithm is that, solve the puzzle, and if it is </a:t>
            </a:r>
            <a:r>
              <a:rPr lang="en" u="sng"/>
              <a:t>incomplete, complete it with backtracking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5"/>
          <p:cNvSpPr txBox="1"/>
          <p:nvPr>
            <p:ph type="title"/>
          </p:nvPr>
        </p:nvSpPr>
        <p:spPr>
          <a:xfrm>
            <a:off x="311700" y="2645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  <p:pic>
        <p:nvPicPr>
          <p:cNvPr id="282" name="Google Shape;28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875" y="971950"/>
            <a:ext cx="6425968" cy="385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CASES FOR COMPARISON</a:t>
            </a:r>
            <a:endParaRPr/>
          </a:p>
        </p:txBody>
      </p:sp>
      <p:sp>
        <p:nvSpPr>
          <p:cNvPr id="288" name="Google Shape;288;p4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Taking into consideration the fact that </a:t>
            </a:r>
            <a:r>
              <a:rPr b="1" lang="en"/>
              <a:t>number of clues and difficulty level</a:t>
            </a:r>
            <a:r>
              <a:rPr lang="en"/>
              <a:t> of a sudoku cannot be compared,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For </a:t>
            </a:r>
            <a:r>
              <a:rPr b="1" lang="en"/>
              <a:t>comparative performance analysis</a:t>
            </a:r>
            <a:r>
              <a:rPr lang="en"/>
              <a:t> of the two algorithms, average of the time taken by sudokus with same number of clues is taken. 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IS BEST ALGORITHM?</a:t>
            </a:r>
            <a:endParaRPr/>
          </a:p>
        </p:txBody>
      </p:sp>
      <p:sp>
        <p:nvSpPr>
          <p:cNvPr id="294" name="Google Shape;294;p4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Crook’s on its own is an </a:t>
            </a:r>
            <a:r>
              <a:rPr b="1" lang="en"/>
              <a:t>incomplete</a:t>
            </a:r>
            <a:r>
              <a:rPr lang="en"/>
              <a:t> algorithm, but it imitates solving by pencil and paper like us. It Might Get Stuck Somewhere due to Own Wrong Assumption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Backtracking checks all possible combinations but it provides </a:t>
            </a:r>
            <a:r>
              <a:rPr b="1" lang="en"/>
              <a:t>correct solution. </a:t>
            </a:r>
            <a:r>
              <a:rPr lang="en"/>
              <a:t>Although, it Takes More Time, But is Able to Provide Correct Answer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Best Algorithm =&gt; </a:t>
            </a:r>
            <a:r>
              <a:rPr b="1" lang="en"/>
              <a:t>Backtracking Approach/ DFS Approach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00" name="Google Shape;300;p4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Successfully Learned the </a:t>
            </a:r>
            <a:r>
              <a:rPr b="1" lang="en"/>
              <a:t>Mathematical Logic</a:t>
            </a:r>
            <a:r>
              <a:rPr lang="en"/>
              <a:t> Working Behind the Sudoku and How to </a:t>
            </a:r>
            <a:r>
              <a:rPr b="1" lang="en"/>
              <a:t>Computationally Solve</a:t>
            </a:r>
            <a:r>
              <a:rPr lang="en"/>
              <a:t> this Problem in Step-By-Step Manner.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have also Applied the </a:t>
            </a:r>
            <a:r>
              <a:rPr b="1" lang="en"/>
              <a:t>Development Knowledge</a:t>
            </a:r>
            <a:r>
              <a:rPr lang="en"/>
              <a:t> to Enhance the </a:t>
            </a:r>
            <a:r>
              <a:rPr b="1" lang="en"/>
              <a:t>User Experience</a:t>
            </a:r>
            <a:r>
              <a:rPr lang="en"/>
              <a:t> [Instead of Running on Terminal]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have also Successfully </a:t>
            </a:r>
            <a:r>
              <a:rPr b="1" lang="en"/>
              <a:t>Understood</a:t>
            </a:r>
            <a:r>
              <a:rPr lang="en"/>
              <a:t> the </a:t>
            </a:r>
            <a:r>
              <a:rPr b="1" lang="en"/>
              <a:t>BackTracking Concept</a:t>
            </a:r>
            <a:r>
              <a:rPr lang="en"/>
              <a:t> and </a:t>
            </a:r>
            <a:r>
              <a:rPr b="1" lang="en"/>
              <a:t>Applied</a:t>
            </a:r>
            <a:r>
              <a:rPr lang="en"/>
              <a:t> it in Our </a:t>
            </a:r>
            <a:r>
              <a:rPr b="1" lang="en"/>
              <a:t>Project </a:t>
            </a:r>
            <a:r>
              <a:rPr b="1" lang="en"/>
              <a:t>Sudoku</a:t>
            </a:r>
            <a:r>
              <a:rPr b="1" lang="en"/>
              <a:t> Solver</a:t>
            </a:r>
            <a:r>
              <a:rPr lang="en"/>
              <a:t>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306" name="Google Shape;306;p49"/>
          <p:cNvSpPr txBox="1"/>
          <p:nvPr>
            <p:ph idx="1" type="body"/>
          </p:nvPr>
        </p:nvSpPr>
        <p:spPr>
          <a:xfrm>
            <a:off x="311700" y="1266325"/>
            <a:ext cx="45405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(1) </a:t>
            </a:r>
            <a:r>
              <a:rPr lang="en"/>
              <a:t>This Project can be Integrated with </a:t>
            </a:r>
            <a:r>
              <a:rPr b="1" lang="en"/>
              <a:t>Computer Vision</a:t>
            </a:r>
            <a:r>
              <a:rPr lang="en"/>
              <a:t> [AR,OpenCV &amp; Machine Learning] to </a:t>
            </a:r>
            <a:r>
              <a:rPr b="1" lang="en"/>
              <a:t>Extract Sudoku</a:t>
            </a:r>
            <a:r>
              <a:rPr lang="en"/>
              <a:t> from Newspaper and Solve it in Real Time &amp; Display on Paper.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(2) Instant Help by </a:t>
            </a:r>
            <a:r>
              <a:rPr b="1" lang="en"/>
              <a:t>Giving Hints</a:t>
            </a:r>
            <a:r>
              <a:rPr lang="en"/>
              <a:t> and Users Progress while Playing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(3) Score System Based on </a:t>
            </a:r>
            <a:r>
              <a:rPr b="1" lang="en"/>
              <a:t>Time and Accuracy</a:t>
            </a:r>
            <a:r>
              <a:rPr lang="en"/>
              <a:t> [LeaderBoard and Game Development]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7250" y="160750"/>
            <a:ext cx="2868150" cy="45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CODE &amp; GITHUB REPOSITORY</a:t>
            </a:r>
            <a:endParaRPr/>
          </a:p>
        </p:txBody>
      </p:sp>
      <p:sp>
        <p:nvSpPr>
          <p:cNvPr id="313" name="Google Shape;313;p5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Source Code Link: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https://github.com/BhagyaRana/SUDOKU-SOLVER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Individual Contribution in Github R</a:t>
            </a:r>
            <a:r>
              <a:rPr lang="en"/>
              <a:t>epository 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https://github.com/BhagyaRana/SUDOKU-SOLVER/graphs/contributors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CONTRIBUTIONS</a:t>
            </a:r>
            <a:endParaRPr/>
          </a:p>
        </p:txBody>
      </p:sp>
      <p:graphicFrame>
        <p:nvGraphicFramePr>
          <p:cNvPr id="319" name="Google Shape;319;p51"/>
          <p:cNvGraphicFramePr/>
          <p:nvPr/>
        </p:nvGraphicFramePr>
        <p:xfrm>
          <a:off x="432650" y="14132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{448D98FD-E87A-4CD0-8DFA-C019A5CD8D35}</a:tableStyleId>
              </a:tblPr>
              <a:tblGrid>
                <a:gridCol w="894950"/>
                <a:gridCol w="1343275"/>
                <a:gridCol w="1883125"/>
                <a:gridCol w="4278300"/>
              </a:tblGrid>
              <a:tr h="643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Sr. No.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Admission No.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Name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Contribution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969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U19CS011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RAJ JIKADRA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Algorithm Implementation of </a:t>
                      </a: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Sudoku</a:t>
                      </a: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Solver, </a:t>
                      </a: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Comparative</a:t>
                      </a: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Performance Analysis of Algorithm, Report </a:t>
                      </a: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Analysis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947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U19CS012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BHAGYA RANA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Front-End &amp; U.I. Build, Web App </a:t>
                      </a: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Infrastructure</a:t>
                      </a: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Developer, </a:t>
                      </a: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Project</a:t>
                      </a: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P.P.T .and Report Documentation, Video Presenter 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925" y="1830125"/>
            <a:ext cx="4048776" cy="176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8450" y="566300"/>
            <a:ext cx="4133850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CONTRIBUTIONS</a:t>
            </a:r>
            <a:endParaRPr/>
          </a:p>
        </p:txBody>
      </p:sp>
      <p:graphicFrame>
        <p:nvGraphicFramePr>
          <p:cNvPr id="325" name="Google Shape;325;p52"/>
          <p:cNvGraphicFramePr/>
          <p:nvPr/>
        </p:nvGraphicFramePr>
        <p:xfrm>
          <a:off x="442700" y="14936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{448D98FD-E87A-4CD0-8DFA-C019A5CD8D35}</a:tableStyleId>
              </a:tblPr>
              <a:tblGrid>
                <a:gridCol w="893875"/>
                <a:gridCol w="1341650"/>
                <a:gridCol w="1880875"/>
                <a:gridCol w="4273175"/>
              </a:tblGrid>
              <a:tr h="688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Sr. No.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Admission No.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Name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Contribution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8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U19CS049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DEV JARIWALA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Python Implementation of Algorithm, Presentation and Report Making, Video Editing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121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U19CS080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MUKTESHARYAN UPPALA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Backend (API Generation) for Web App, Python code for Generation of Sudoku, Algorithm Analysis, PPT and Report Proofreading, Video Presenter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SUDOKU BE SOLVED USING GRAPH COLORING?</a:t>
            </a:r>
            <a:endParaRPr/>
          </a:p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YES/NO?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Surprisingly</a:t>
            </a:r>
            <a:r>
              <a:rPr lang="en"/>
              <a:t>, The Answer is </a:t>
            </a:r>
            <a:r>
              <a:rPr b="1" lang="en"/>
              <a:t>Yes</a:t>
            </a:r>
            <a:r>
              <a:rPr lang="en"/>
              <a:t>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32" name="Google Shape;33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2651" y="1152425"/>
            <a:ext cx="3805575" cy="3652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54" title="Graph_Visualizatio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SOLVE IT!</a:t>
            </a:r>
            <a:endParaRPr/>
          </a:p>
        </p:txBody>
      </p:sp>
      <p:sp>
        <p:nvSpPr>
          <p:cNvPr id="343" name="Google Shape;343;p5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Time, You see a Sudoku,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Think of it’s </a:t>
            </a:r>
            <a:r>
              <a:rPr b="1" lang="en"/>
              <a:t>Variation</a:t>
            </a:r>
            <a:r>
              <a:rPr lang="en"/>
              <a:t>, </a:t>
            </a:r>
            <a:r>
              <a:rPr b="1" lang="en"/>
              <a:t>Method of Solving</a:t>
            </a:r>
            <a:r>
              <a:rPr lang="en"/>
              <a:t> &amp; </a:t>
            </a:r>
            <a:r>
              <a:rPr b="1" lang="en"/>
              <a:t>Analysis of Various Approach</a:t>
            </a:r>
            <a:r>
              <a:rPr lang="en"/>
              <a:t>!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b="1" lang="en"/>
              <a:t>simplicity of puzzle’s structure</a:t>
            </a:r>
            <a:r>
              <a:rPr lang="en"/>
              <a:t> and the low requirement of mathematical skills caused people to have</a:t>
            </a:r>
            <a:r>
              <a:rPr b="1" lang="en"/>
              <a:t> enormous interest </a:t>
            </a:r>
            <a:r>
              <a:rPr lang="en"/>
              <a:t>in accepting challenges to solve the puzzle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DO YOU ACCEPT THE CHALLENGE?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4x4 SUDOKU?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1950" y="1068350"/>
            <a:ext cx="3168525" cy="315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693151"/>
            <a:ext cx="4218924" cy="187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6x6</a:t>
            </a:r>
            <a:r>
              <a:rPr lang="en"/>
              <a:t> SUDOKU?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0675" y="742025"/>
            <a:ext cx="3759075" cy="378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762700"/>
            <a:ext cx="4169800" cy="184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9x9 &amp; 12x12 [Not Always Square Number]</a:t>
            </a:r>
            <a:r>
              <a:rPr lang="en"/>
              <a:t>?</a:t>
            </a:r>
            <a:endParaRPr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725" y="1531160"/>
            <a:ext cx="2750250" cy="277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88" y="1212688"/>
            <a:ext cx="3438525" cy="34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16x16 &amp; 25x25</a:t>
            </a:r>
            <a:r>
              <a:rPr lang="en"/>
              <a:t>?</a:t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113" y="1207925"/>
            <a:ext cx="3419475" cy="341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899" y="474013"/>
            <a:ext cx="4218401" cy="419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JIGSAW</a:t>
            </a:r>
            <a:r>
              <a:rPr lang="en"/>
              <a:t> SUDOKU?</a:t>
            </a:r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311700" y="1266325"/>
            <a:ext cx="4088400" cy="31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only difference to the standard Sudoku is the shape of the inner blocks</a:t>
            </a:r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7899" y="451538"/>
            <a:ext cx="4204413" cy="424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000" y="2765474"/>
            <a:ext cx="4153800" cy="130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